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2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 rot="10800000" flipH="1">
            <a:off y="3093234" x="0"/>
            <a:ext cy="712499" cx="845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300757" x="685800"/>
            <a:ext cy="16841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b="1" sz="30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" name="Shape 12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460499" x="457200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2" type="body"/>
          </p:nvPr>
        </p:nvSpPr>
        <p:spPr>
          <a:xfrm>
            <a:off y="1461908" x="4656667"/>
            <a:ext cy="3465299" cx="4030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0" name="Shape 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" name="Shape 21"/>
          <p:cNvSpPr/>
          <p:nvPr/>
        </p:nvSpPr>
        <p:spPr>
          <a:xfrm>
            <a:off y="205977" x="0"/>
            <a:ext cy="1165500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4406309" x="0"/>
            <a:ext cy="519599" cx="868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2400"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b="1"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4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10"/><Relationship Target="../media/image04.jpg" Type="http://schemas.openxmlformats.org/officeDocument/2006/relationships/image" Id="rId4"/><Relationship Target="../media/image01.jpg" Type="http://schemas.openxmlformats.org/officeDocument/2006/relationships/image" Id="rId3"/><Relationship Target="../media/image05.jpg" Type="http://schemas.openxmlformats.org/officeDocument/2006/relationships/image" Id="rId9"/><Relationship Target="../media/image07.jpg" Type="http://schemas.openxmlformats.org/officeDocument/2006/relationships/image" Id="rId6"/><Relationship Target="../media/image10.png" Type="http://schemas.openxmlformats.org/officeDocument/2006/relationships/image" Id="rId5"/><Relationship Target="../media/image00.jpg" Type="http://schemas.openxmlformats.org/officeDocument/2006/relationships/image" Id="rId8"/><Relationship Target="../media/image02.jp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www.youtube.com/watch?v=BUY6HGqYweQ" Type="http://schemas.openxmlformats.org/officeDocument/2006/relationships/hyperlink" TargetMode="External" Id="rId4"/><Relationship Target="http://nl.wikipedia.org/wiki/Elizabeth_II_van_het_Verenigd_Koninkrijk#Geboorte_en_jeugd" Type="http://schemas.openxmlformats.org/officeDocument/2006/relationships/hyperlink" TargetMode="External" Id="rId3"/><Relationship Target="https://uk.answers.yahoo.com/question/index?qid=20110427172646AAnesIi" Type="http://schemas.openxmlformats.org/officeDocument/2006/relationships/hyperlink" TargetMode="External" Id="rId6"/><Relationship Target="http://www.theguardian.com/world/2002/may/16/qanda.jubilee" Type="http://schemas.openxmlformats.org/officeDocument/2006/relationships/hyperlink" TargetMode="External" Id="rId5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y="526401" x="685800"/>
            <a:ext cy="13058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royal family</a:t>
            </a:r>
          </a:p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y="3093357" x="685800"/>
            <a:ext cy="712499" cx="7772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Made by: Lucas and Gijs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y="679024" x="395375"/>
            <a:ext cy="6806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600" lang="en-GB"/>
              <a:t>Why do they have a royal family</a:t>
            </a:r>
          </a:p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-GB"/>
              <a:t>- Constitutional monarchy (1689)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GB"/>
              <a:t>- There's a queen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" name="Shape 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512150" x="5155950"/>
            <a:ext cy="3361995" cx="3530850"/>
          </a:xfrm>
          <a:prstGeom prst="rect">
            <a:avLst/>
          </a:prstGeom>
        </p:spPr>
      </p:pic>
      <p:pic>
        <p:nvPicPr>
          <p:cNvPr id="37" name="Shape 3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2820025" x="457200"/>
            <a:ext cy="2167700" cx="27204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319002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-GB"/>
              <a:t>What powers does the queen have?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-GB"/>
              <a:t>- Right to rule (subjects not citizens)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GB"/>
              <a:t>- Focus on nation unity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GB"/>
              <a:t>- Politically neutral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-GB"/>
              <a:t>- Dissolve the parliament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n-GB"/>
              <a:t>- Highest military command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199500" x="4409000"/>
            <a:ext cy="2540849" cx="45247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319002" x="391675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 indent="457200" marL="45720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457200" marL="45720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 indent="457200" marL="457200">
              <a:spcBef>
                <a:spcPts val="0"/>
              </a:spcBef>
              <a:buNone/>
            </a:pPr>
            <a:r>
              <a:rPr sz="1800" lang="en-GB"/>
              <a:t>How did Queen Elizabeth become the English monarch?								&amp;</a:t>
            </a:r>
          </a:p>
          <a:p>
            <a:pPr rtl="0" lvl="0" indent="457200" marL="457200"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sz="1800" lang="en-GB"/>
              <a:t>Who will become the next monarch when the Queen dies?</a:t>
            </a:r>
          </a:p>
          <a:p>
            <a:pPr indent="457200" marL="45720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51" name="Shape 51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y="1460500" x="457199"/>
            <a:ext cy="1047256" cx="1125050"/>
          </a:xfrm>
          <a:prstGeom prst="rect">
            <a:avLst/>
          </a:prstGeom>
        </p:spPr>
      </p:pic>
      <p:pic>
        <p:nvPicPr>
          <p:cNvPr id="52" name="Shape 5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460500" x="1582250"/>
            <a:ext cy="1047249" cx="1573586"/>
          </a:xfrm>
          <a:prstGeom prst="rect">
            <a:avLst/>
          </a:prstGeom>
        </p:spPr>
      </p:pic>
      <p:pic>
        <p:nvPicPr>
          <p:cNvPr id="53" name="Shape 5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460500" x="3157550"/>
            <a:ext cy="1047249" cx="756487"/>
          </a:xfrm>
          <a:prstGeom prst="rect">
            <a:avLst/>
          </a:prstGeom>
        </p:spPr>
      </p:pic>
      <p:sp>
        <p:nvSpPr>
          <p:cNvPr id="54" name="Shape 54"/>
          <p:cNvSpPr/>
          <p:nvPr/>
        </p:nvSpPr>
        <p:spPr>
          <a:xfrm>
            <a:off y="2599050" x="232975"/>
            <a:ext cy="491400" cx="1721699"/>
          </a:xfrm>
          <a:prstGeom prst="wedgeRectCallout">
            <a:avLst>
              <a:gd fmla="val -6325" name="adj1"/>
              <a:gd fmla="val -77277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100" lang="en-GB"/>
              <a:t>brother of George VI, married  a divorced american woman. </a:t>
            </a:r>
          </a:p>
        </p:txBody>
      </p:sp>
      <p:sp>
        <p:nvSpPr>
          <p:cNvPr id="55" name="Shape 55"/>
          <p:cNvSpPr/>
          <p:nvPr/>
        </p:nvSpPr>
        <p:spPr>
          <a:xfrm>
            <a:off y="2599050" x="1954675"/>
            <a:ext cy="491400" cx="1528799"/>
          </a:xfrm>
          <a:prstGeom prst="wedgeRectCallout">
            <a:avLst>
              <a:gd fmla="val -19498" name="adj1"/>
              <a:gd fmla="val -79092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100" lang="en-GB"/>
              <a:t>Was king, died in 1952, father of Elizabeth</a:t>
            </a:r>
          </a:p>
        </p:txBody>
      </p:sp>
      <p:sp>
        <p:nvSpPr>
          <p:cNvPr id="56" name="Shape 56"/>
          <p:cNvSpPr/>
          <p:nvPr/>
        </p:nvSpPr>
        <p:spPr>
          <a:xfrm>
            <a:off y="2599050" x="3483475"/>
            <a:ext cy="491400" cx="2085899"/>
          </a:xfrm>
          <a:prstGeom prst="wedgeRectCallout">
            <a:avLst>
              <a:gd fmla="val 3663" name="adj1"/>
              <a:gd fmla="val -70001" name="adj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1100" lang="en-GB"/>
              <a:t>would become queen if Elizabeth died before she had children or was crowned</a:t>
            </a:r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6"/>
          <a:srcRect t="6547" b="11404" r="0" l="15196"/>
          <a:stretch/>
        </p:blipFill>
        <p:spPr>
          <a:xfrm>
            <a:off y="1471325" x="3914050"/>
            <a:ext cy="1025601" cx="756500"/>
          </a:xfrm>
          <a:prstGeom prst="rect">
            <a:avLst/>
          </a:prstGeom>
        </p:spPr>
      </p:pic>
      <p:pic>
        <p:nvPicPr>
          <p:cNvPr id="58" name="Shape 58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3276125" x="0"/>
            <a:ext cy="1770150" cx="1327599"/>
          </a:xfrm>
          <a:prstGeom prst="rect">
            <a:avLst/>
          </a:prstGeom>
        </p:spPr>
      </p:pic>
      <p:pic>
        <p:nvPicPr>
          <p:cNvPr id="59" name="Shape 59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3276125" x="1327600"/>
            <a:ext cy="1770150" cx="2817547"/>
          </a:xfrm>
          <a:prstGeom prst="rect">
            <a:avLst/>
          </a:prstGeom>
        </p:spPr>
      </p:pic>
      <p:pic>
        <p:nvPicPr>
          <p:cNvPr id="60" name="Shape 60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y="3276125" x="4145150"/>
            <a:ext cy="1770150" cx="2189392"/>
          </a:xfrm>
          <a:prstGeom prst="rect">
            <a:avLst/>
          </a:prstGeom>
        </p:spPr>
      </p:pic>
      <p:pic>
        <p:nvPicPr>
          <p:cNvPr id="61" name="Shape 61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y="3276125" x="6334550"/>
            <a:ext cy="1770149" cx="3101672"/>
          </a:xfrm>
          <a:prstGeom prst="rect">
            <a:avLst/>
          </a:prstGeom>
        </p:spPr>
      </p:pic>
      <p:sp>
        <p:nvSpPr>
          <p:cNvPr id="62" name="Shape 62"/>
          <p:cNvSpPr/>
          <p:nvPr/>
        </p:nvSpPr>
        <p:spPr>
          <a:xfrm>
            <a:off y="4229000" x="4897050"/>
            <a:ext cy="914400" cx="11250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y="4631675" x="6683100"/>
            <a:ext cy="414599" cx="2003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george alexander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4631675" x="4637150"/>
            <a:ext cy="221699" cx="1205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henry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y="4518550" x="2173875"/>
            <a:ext cy="278700" cx="1125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william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y="4586300" x="246450"/>
            <a:ext cy="221699" cx="942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charles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y="1714500" x="6432100"/>
            <a:ext cy="1141499" cx="22548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-GB"/>
              <a:t>wallis simpson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camilla parker bowles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y="1515100" x="491125"/>
            <a:ext cy="278700" cx="1205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rgbClr val="1155CC"/>
                </a:solidFill>
              </a:rPr>
              <a:t>edward VIII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y="1517925" x="1801875"/>
            <a:ext cy="278700" cx="1355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rgbClr val="1155CC"/>
                </a:solidFill>
              </a:rPr>
              <a:t>george VI</a:t>
            </a:r>
          </a:p>
        </p:txBody>
      </p:sp>
      <p:sp>
        <p:nvSpPr>
          <p:cNvPr id="70" name="Shape 70"/>
          <p:cNvSpPr/>
          <p:nvPr/>
        </p:nvSpPr>
        <p:spPr>
          <a:xfrm>
            <a:off y="2162225" x="775350"/>
            <a:ext cy="414599" cx="469499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w="1905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y="1812775" x="5012450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y="1889225" x="4837725"/>
            <a:ext cy="457200" cx="3657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y="1452400" x="4630250"/>
            <a:ext cy="8100" cx="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y="1572525" x="4739450"/>
            <a:ext cy="8100" cx="6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y="205977" x="457200"/>
            <a:ext cy="11414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bronnen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y="1460499" x="457200"/>
            <a:ext cy="3465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1400" lang="en-GB">
                <a:solidFill>
                  <a:schemeClr val="hlink"/>
                </a:solidFill>
                <a:hlinkClick r:id="rId3"/>
              </a:rPr>
              <a:t>http://nl.wikipedia.org/wiki/Elizabeth_II_van_het_Verenigd_Koninkrijk#Geboorte_en_jeugd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1400" lang="en-GB">
                <a:solidFill>
                  <a:schemeClr val="hlink"/>
                </a:solidFill>
                <a:hlinkClick r:id="rId4"/>
              </a:rPr>
              <a:t>https://www.youtube.com/watch?v=BUY6HGqYweQ</a:t>
            </a:r>
          </a:p>
          <a:p>
            <a:pPr rtl="0" lvl="0">
              <a:spcBef>
                <a:spcPts val="0"/>
              </a:spcBef>
              <a:buNone/>
            </a:pPr>
            <a:r>
              <a:rPr u="sng" sz="1400" lang="en-GB">
                <a:solidFill>
                  <a:schemeClr val="hlink"/>
                </a:solidFill>
                <a:hlinkClick r:id="rId5"/>
              </a:rPr>
              <a:t>http://www.theguardian.com/world/2002/may/16/qanda.jubilee</a:t>
            </a:r>
            <a:r>
              <a:rPr sz="1400" lang="en-GB"/>
              <a:t> </a:t>
            </a:r>
          </a:p>
          <a:p>
            <a:pPr>
              <a:spcBef>
                <a:spcPts val="0"/>
              </a:spcBef>
              <a:buNone/>
            </a:pPr>
            <a:r>
              <a:rPr u="sng" sz="1400" lang="en-GB">
                <a:solidFill>
                  <a:schemeClr val="hlink"/>
                </a:solidFill>
                <a:hlinkClick r:id="rId6"/>
              </a:rPr>
              <a:t>https://uk.answers.yahoo.com/question/index?qid=20110427172646AAnesIi</a:t>
            </a:r>
            <a:r>
              <a:rPr sz="1400" lang="en-GB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